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4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43.xml" ContentType="application/vnd.openxmlformats-officedocument.presentationml.slide+xml"/>
  <Override PartName="/ppt/slides/slide37.xml" ContentType="application/vnd.openxmlformats-officedocument.presentationml.slide+xml"/>
  <Override PartName="/ppt/notesSlides/notesSlide46.xml" ContentType="application/vnd.openxmlformats-officedocument.presentationml.notesSlide+xml"/>
  <Override PartName="/ppt/notesSlides/notesSlide28.xml" ContentType="application/vnd.openxmlformats-officedocument.presentationml.notesSlide+xml"/>
  <Override PartName="/ppt/slides/slide36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17.xml" ContentType="application/vnd.openxmlformats-officedocument.presentationml.slide+xml"/>
  <Override PartName="/ppt/slides/slide42.xml" ContentType="application/vnd.openxmlformats-officedocument.presentationml.slide+xml"/>
  <Override PartName="/ppt/slides/slide13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notesSlides/notesSlide35.xml" ContentType="application/vnd.openxmlformats-officedocument.presentationml.notes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3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35.xml" ContentType="application/vnd.openxmlformats-officedocument.presentationml.slide+xml"/>
  <Override PartName="/ppt/slides/slide1.xml" ContentType="application/vnd.openxmlformats-officedocument.presentationml.slide+xml"/>
  <Override PartName="/ppt/notesSlides/notesSlide41.xml" ContentType="application/vnd.openxmlformats-officedocument.presentationml.notesSlide+xml"/>
  <Override PartName="/ppt/notesSlides/notesSlide14.xml" ContentType="application/vnd.openxmlformats-officedocument.presentationml.notesSlide+xml"/>
  <Override PartName="/ppt/slides/slide26.xml" ContentType="application/vnd.openxmlformats-officedocument.presentationml.slide+xml"/>
  <Override PartName="/ppt/notesSlides/notesSlide39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notesSlides/notesSlide47.xml" ContentType="application/vnd.openxmlformats-officedocument.presentationml.notesSlide+xml"/>
  <Override PartName="/ppt/slideLayouts/slideLayout2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5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4.xml" ContentType="application/vnd.openxmlformats-officedocument.presentationml.slide+xml"/>
  <Override PartName="/ppt/slides/slide40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23.xml" ContentType="application/vnd.openxmlformats-officedocument.presentationml.notesSlide+xml"/>
  <Override PartName="/ppt/theme/theme2.xml" ContentType="application/vnd.openxmlformats-officedocument.them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15.xml" ContentType="application/vnd.openxmlformats-officedocument.presentationml.slide+xml"/>
  <Override PartName="/ppt/notesSlides/notesSlide43.xml" ContentType="application/vnd.openxmlformats-officedocument.presentationml.notesSlide+xml"/>
  <Override PartName="/ppt/notesMasters/notesMaster1.xml" ContentType="application/vnd.openxmlformats-officedocument.presentationml.notesMaster+xml"/>
  <Override PartName="/ppt/slides/slide44.xml" ContentType="application/vnd.openxmlformats-officedocument.presentationml.slide+xml"/>
  <Override PartName="/ppt/slides/slide6.xml" ContentType="application/vnd.openxmlformats-officedocument.presentationml.slide+xml"/>
  <Override PartName="/docProps/custom.xml" ContentType="application/vnd.openxmlformats-officedocument.custom-properties+xml"/>
  <Override PartName="/ppt/slides/slide24.xml" ContentType="application/vnd.openxmlformats-officedocument.presentationml.slide+xml"/>
  <Override PartName="/ppt/notesSlides/notesSlide17.xml" ContentType="application/vnd.openxmlformats-officedocument.presentationml.notes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4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s/slide38.xml" ContentType="application/vnd.openxmlformats-officedocument.presentationml.slide+xml"/>
  <Override PartName="/ppt/notesSlides/notesSlide42.xml" ContentType="application/vnd.openxmlformats-officedocument.presentationml.notesSlide+xml"/>
  <Override PartName="/ppt/notesSlides/notesSlide12.xml" ContentType="application/vnd.openxmlformats-officedocument.presentationml.notesSlide+xml"/>
  <Override PartName="/ppt/slides/slide34.xml" ContentType="application/vnd.openxmlformats-officedocument.presentationml.slide+xml"/>
  <Override PartName="/ppt/notesSlides/notesSlide22.xml" ContentType="application/vnd.openxmlformats-officedocument.presentationml.notesSlide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saveSubsetFonts="1" showSpecialPlsOnTitleSld="0">
  <p:sldMasterIdLst>
    <p:sldMasterId id="2147483648" r:id="rId1"/>
  </p:sldMasterIdLst>
  <p:notesMasterIdLst>
    <p:notesMasterId r:id="rId5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</p:sldIdLst>
  <p:sldSz cx="12192000" cy="6858000"/>
  <p:notesSz cx="6858000" cy="1857375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pos="2160" orient="horz"/>
        <p:guide pos="3840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 /><Relationship Id="rId53" Type="http://schemas.openxmlformats.org/officeDocument/2006/relationships/tableStyles" Target="tableStyles.xml" /><Relationship Id="rId54" Type="http://schemas.openxmlformats.org/officeDocument/2006/relationships/viewProps" Target="viewProps.xml" /></Relationships>
</file>

<file path=ppt/media/image1.jpg>
</file>

<file path=ppt/media/image10.jpg>
</file>

<file path=ppt/media/image11.jpg>
</file>

<file path=ppt/media/image12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9E497948-54D2-43F8-9A63-A99FE3051738}" type="datetimeFigureOut">
              <a:rPr lang="en-US"/>
              <a:t>1/27/22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EEBDA0E2-FEBD-4B65-8F16-724CF984F377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 ?>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 ?>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 ?>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 ?>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 ?>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 ?>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 ?>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 ?>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 ?>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 ?>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 ?>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 ?>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 ?>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 ?>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 ?>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2A94987-55EB-AAE3-FEB3-66278AC1328C}" type="slidenum">
              <a:rPr/>
              <a:t/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878EEC3-7E10-C93C-CB5C-50B3B0A7C3C7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2892593-B037-0B21-329A-47512D9C10FE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59B8D0-C340-2CE2-0871-5621480FD0EB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96E1207-35C1-A561-A9AE-0699FB30FE03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17D4B05-4325-F3ED-BAF9-15FFF0B435FB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2530C24-4074-89A7-50BF-3DFD7588BEF2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indent="0">
              <a:buNone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EEBDA0E2-FEBD-4B65-8F16-724CF984F377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4D585E5-AF79-1BD7-6850-2EF4D1BC1069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6781359-74B1-6012-F856-FD8433CCFED1}" type="slidenum">
              <a:rPr/>
              <a:t/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E0047EB-C8AC-153B-7971-FACE390BE442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EEBDA0E2-FEBD-4B65-8F16-724CF984F377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BAD11EB-D53D-E0E1-F21C-265B0AA272A2}" type="slidenum">
              <a:rPr/>
              <a:t/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FF9A9AA-3CB2-8D0A-F8E2-59DE4DC334FB}" type="slidenum">
              <a:rPr/>
              <a:t/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864D73E-7524-C582-E87B-D32A466C91C5}" type="slidenum">
              <a:rPr/>
              <a:t/>
            </a:fld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A97B886-07D9-E1F3-8DC3-7030326926FA}" type="slidenum">
              <a:rPr/>
              <a:t/>
            </a:fld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C3646F8-3E28-95FE-18A3-1885FF1D410D}" type="slidenum">
              <a:rPr/>
              <a:t/>
            </a:fld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9471A57-E8EF-6CCD-7999-16020EE07018}" type="slidenum">
              <a:rPr/>
              <a:t/>
            </a:fld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DC9777E-6832-6F50-DE8E-ACB20783CEDB}" type="slidenum">
              <a:rPr/>
              <a:t/>
            </a:fld>
            <a:endParaRPr/>
          </a:p>
        </p:txBody>
      </p:sp>
    </p:spTree>
  </p:cSld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1E823B8-795F-9B93-0D84-A87397ECE455}" type="slidenum">
              <a:rPr/>
              <a:t/>
            </a:fld>
            <a:endParaRPr/>
          </a:p>
        </p:txBody>
      </p:sp>
    </p:spTree>
  </p:cSld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1974FC6-5CC0-9D5B-8766-8936ED25E1AF}" type="slidenum">
              <a:rPr/>
              <a:t/>
            </a:fld>
            <a:endParaRPr/>
          </a:p>
        </p:txBody>
      </p:sp>
    </p:spTree>
  </p:cSld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E44602B-499C-4D89-3A16-83B7CCECCB89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FAA55BF-9035-2791-39E3-209A283545F4}" type="slidenum">
              <a:rPr/>
              <a:t/>
            </a:fld>
            <a:endParaRPr/>
          </a:p>
        </p:txBody>
      </p:sp>
    </p:spTree>
  </p:cSld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174A2EA-3033-0B80-D0D2-7CDD5977F206}" type="slidenum">
              <a:rPr/>
              <a:t/>
            </a:fld>
            <a:endParaRPr/>
          </a:p>
        </p:txBody>
      </p:sp>
    </p:spTree>
  </p:cSld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680CFB4-CE89-F4D3-7891-BE5DE8E22B09}" type="slidenum">
              <a:rPr/>
              <a:t/>
            </a:fld>
            <a:endParaRPr/>
          </a:p>
        </p:txBody>
      </p:sp>
    </p:spTree>
  </p:cSld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20BCDC0-45CB-3269-602E-B43BE807AD4F}" type="slidenum">
              <a:rPr/>
              <a:t/>
            </a:fld>
            <a:endParaRPr/>
          </a:p>
        </p:txBody>
      </p:sp>
    </p:spTree>
  </p:cSld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6BB38F6-BB6B-9F43-B7E8-A76F16BC8F84}" type="slidenum">
              <a:rPr/>
              <a:t/>
            </a:fld>
            <a:endParaRPr/>
          </a:p>
        </p:txBody>
      </p:sp>
    </p:spTree>
  </p:cSld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8D2B3E4-1703-DC4A-BF4A-0F633834F9DB}" type="slidenum">
              <a:rPr/>
              <a:t/>
            </a:fld>
            <a:endParaRPr/>
          </a:p>
        </p:txBody>
      </p:sp>
    </p:spTree>
  </p:cSld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515F4E-9FE0-0264-C508-BC6F05AFCECA}" type="slidenum">
              <a:rPr/>
              <a:t/>
            </a:fld>
            <a:endParaRPr/>
          </a:p>
        </p:txBody>
      </p:sp>
    </p:spTree>
  </p:cSld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FB59133-EF4F-B53C-8DB8-7E90AFDD7702}" type="slidenum">
              <a:rPr/>
              <a:t/>
            </a:fld>
            <a:endParaRPr/>
          </a:p>
        </p:txBody>
      </p:sp>
    </p:spTree>
  </p:cSld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610C712-83BE-32DE-BCCC-CD9DAF61E102}" type="slidenum">
              <a:rPr/>
              <a:t/>
            </a:fld>
            <a:endParaRPr/>
          </a:p>
        </p:txBody>
      </p:sp>
    </p:spTree>
  </p:cSld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46B7827-8127-A09D-9D81-79D8A92B19EB}" type="slidenum">
              <a:rPr/>
              <a:t/>
            </a:fld>
            <a:endParaRPr/>
          </a:p>
        </p:txBody>
      </p:sp>
    </p:spTree>
  </p:cSld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B665A71-7314-4CBB-C1F5-C8399BC45838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A212812-0F5A-B025-F561-2F99268C3F3A}" type="slidenum">
              <a:rPr/>
              <a:t/>
            </a:fld>
            <a:endParaRPr/>
          </a:p>
        </p:txBody>
      </p:sp>
    </p:spTree>
  </p:cSld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DCDEB39-DB46-2AE0-1571-2E36C592E797}" type="slidenum">
              <a:rPr/>
              <a:t/>
            </a:fld>
            <a:endParaRPr/>
          </a:p>
        </p:txBody>
      </p:sp>
    </p:spTree>
  </p:cSld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F9DE9C1-7A69-6A19-F9CC-430A0758D55B}" type="slidenum">
              <a:rPr/>
              <a:t/>
            </a:fld>
            <a:endParaRPr/>
          </a:p>
        </p:txBody>
      </p:sp>
    </p:spTree>
  </p:cSld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D345601-9170-6D12-8325-1A2131235ADD}" type="slidenum">
              <a:rPr/>
              <a:t/>
            </a:fld>
            <a:endParaRPr/>
          </a:p>
        </p:txBody>
      </p:sp>
    </p:spTree>
  </p:cSld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8C2F37D-A50B-50C2-E1EE-084C739585B7}" type="slidenum">
              <a:rPr/>
              <a:t/>
            </a:fld>
            <a:endParaRPr/>
          </a:p>
        </p:txBody>
      </p:sp>
    </p:spTree>
  </p:cSld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5B875ED-9E17-D634-09B0-9895AF431260}" type="slidenum">
              <a:rPr/>
              <a:t/>
            </a:fld>
            <a:endParaRPr/>
          </a:p>
        </p:txBody>
      </p:sp>
    </p:spTree>
  </p:cSld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3D5ADDC-F407-4079-30AB-D2F4F7C9DF2A}" type="slidenum">
              <a:rPr/>
              <a:t/>
            </a:fld>
            <a:endParaRPr/>
          </a:p>
        </p:txBody>
      </p:sp>
    </p:spTree>
  </p:cSld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EEBDA0E2-FEBD-4B65-8F16-724CF984F377}" type="slidenum">
              <a:rPr lang="en-US"/>
              <a:t>46</a:t>
            </a:fld>
            <a:endParaRPr lang="en-US"/>
          </a:p>
        </p:txBody>
      </p:sp>
    </p:spTree>
  </p:cSld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85E4968-FA7E-D9C5-D841-3A5F5144A451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F5CFDF4-26EC-3A0D-823C-B1E506A49249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marL="0" indent="0">
              <a:buNone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EEBDA0E2-FEBD-4B65-8F16-724CF984F377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E60A01A-0893-23D2-F8F2-6CFC970C77C3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A320501-A41A-84CB-A0E6-049AEED10343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DCB5BB2-E5C9-7B86-CC3D-ABF8B238BB2B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3999" y="1122362"/>
            <a:ext cx="9144000" cy="2387599"/>
          </a:xfrm>
        </p:spPr>
        <p:txBody>
          <a:bodyPr anchor="b"/>
          <a:lstStyle>
            <a:lvl1pPr algn="ctr">
              <a:defRPr sz="45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3999" y="3602037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>
              <a:defRPr/>
            </a:pPr>
            <a:r>
              <a:rPr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899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199" y="365125"/>
            <a:ext cx="7734299" cy="5811838"/>
          </a:xfrm>
        </p:spPr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199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365125"/>
            <a:ext cx="10515600" cy="1325562"/>
          </a:xfrm>
        </p:spPr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9" y="1681162"/>
            <a:ext cx="5157786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6" cy="3684587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2"/>
            <a:ext cx="5183187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7" cy="3684587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7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7" y="987425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>
              <a:defRPr/>
            </a:pPr>
            <a:r>
              <a:rPr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199" y="365125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19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19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/>
              <a:t>01.11.2013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59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59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>
        <a:lnSpc>
          <a:spcPct val="90000"/>
        </a:lnSpc>
        <a:spcBef>
          <a:spcPts val="0"/>
        </a:spcBef>
        <a:buNone/>
        <a:defRPr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>
        <a:lnSpc>
          <a:spcPct val="90000"/>
        </a:lnSpc>
        <a:spcBef>
          <a:spcPts val="749"/>
        </a:spcBef>
        <a:buFont typeface="Arial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5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dataWrangling" TargetMode="External"/><Relationship Id="rId5" Type="http://schemas.openxmlformats.org/officeDocument/2006/relationships/image" Target="../media/image7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hyperlink" Target="data_visualixation" TargetMode="Externa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png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/Relationships>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.png"/></Relationships>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png"/></Relationships>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0.jpg"/></Relationships>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png"/></Relationships>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.png"/></Relationships>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1.jpg"/></Relationships>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.png"/></Relationships>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png"/></Relationships>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.png"/></Relationships>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png"/></Relationships>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2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hyperlink" Target="data collection" TargetMode="Externa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hyperlink" Target="web scraping" TargetMode="External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 bwMode="auto">
          <a:xfrm flipH="0" flipV="0">
            <a:off x="888544" y="4568733"/>
            <a:ext cx="2754105" cy="6404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2"/>
                </a:solidFill>
                <a:latin typeface="Abadi"/>
                <a:ea typeface="SF Pro"/>
                <a:cs typeface="SF Pro"/>
              </a:rPr>
              <a:t>Sandeep Samson Ekka</a:t>
            </a:r>
            <a:endParaRPr/>
          </a:p>
          <a:p>
            <a:pPr>
              <a:defRPr/>
            </a:pPr>
            <a:r>
              <a:rPr lang="en-US">
                <a:solidFill>
                  <a:schemeClr val="bg2"/>
                </a:solidFill>
                <a:latin typeface="Abadi"/>
                <a:ea typeface="SF Pro"/>
                <a:cs typeface="SF Pro"/>
              </a:rPr>
              <a:t>May 8th, 2024</a:t>
            </a:r>
            <a:endParaRPr/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50" advClick="1">
        <p:push dir="u"/>
      </p:transition>
    </mc:Choice>
    <mc:Fallback>
      <p:transition spd="med" advClick="1"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 flipH="0" flipV="0">
            <a:off x="845456" y="1339158"/>
            <a:ext cx="8293850" cy="5064282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Firstly, the data was loaded into a Pandas DataFrame object called </a:t>
            </a:r>
            <a:r>
              <a:rPr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df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 Then, several operations were performed on this DataFrame to process the data. 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Some of these operations include calculating the number of occurrences of different values in the </a:t>
            </a:r>
            <a:r>
              <a:rPr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Orbit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column using the </a:t>
            </a:r>
            <a:r>
              <a:rPr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.value_counts()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method. This is likely used to identify the most common orbit types. 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Additionally, the percentage of missing values in each attribute was calculated using the </a:t>
            </a:r>
            <a:r>
              <a:rPr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.isnull().sum()/len(df)*100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expression. This suggests that there were missing values present in some columns, and it's useful to know how many are missing for each column.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Furthermore, the data type of each column was identified using the </a:t>
            </a:r>
            <a:r>
              <a:rPr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.dtypes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method. This is useful for understanding what types of data are stored in each column.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Lastly, the </a:t>
            </a:r>
            <a:r>
              <a:rPr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df.head(10)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expression suggests that a subset of the data (the first 10 rows) was displayed to get an idea of what the data looks like. 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Overall, it appears that the data was processed using various Pandas functions and methods to gain insights into its structure, missing values, and content.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To present my data wrangling process, I'll use key phrases and a simple flowchart. Here it is: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Key Phrases:</a:t>
            </a:r>
            <a:endParaRPr/>
          </a:p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Data Cleaning</a:t>
            </a:r>
            <a:endParaRPr/>
          </a:p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Feature Engineering</a:t>
            </a:r>
            <a:endParaRPr/>
          </a:p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Preprocessing</a:t>
            </a:r>
            <a:endParaRPr/>
          </a:p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Exploratory Data Analysis (EDA)</a:t>
            </a:r>
            <a:endParaRPr/>
          </a:p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Visualization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lang="en-US" sz="12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4" tooltip="dataWrangling"/>
              </a:rPr>
              <a:t>https://github.com/sandeep-samson/spacex_final_project/blob/e43a50e24d2a9ce54df826f14759c0750770131c/labs-jupyter-spacex-Data%20wrangling.ipynb</a:t>
            </a:r>
            <a:endParaRPr lang="en-US"/>
          </a:p>
        </p:txBody>
      </p:sp>
      <p:sp>
        <p:nvSpPr>
          <p:cNvPr id="8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Data Wrangling</a:t>
            </a:r>
            <a:endParaRPr/>
          </a:p>
        </p:txBody>
      </p:sp>
      <p:pic>
        <p:nvPicPr>
          <p:cNvPr id="1025558300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9610253" y="1473922"/>
            <a:ext cx="1485900" cy="4400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11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Font typeface="Arial"/>
              <a:buNone/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To start with, a line chart was created to visualize the relationship between the year and success rate. This plot shows that the success rate has been increasing since 2013 until 2020. 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Additionally, scatter point charts were used to explore the relationships between different variables. A chart showing the relationship between Flight Number and Launch Site was plotted with the class value as hue. Another chart showed the relationship between Payload and Orbit type.</a:t>
            </a:r>
            <a:endParaRPr/>
          </a:p>
          <a:p>
            <a:pPr marL="0" indent="0">
              <a:lnSpc>
                <a:spcPct val="100000"/>
              </a:lnSpc>
              <a:spcBef>
                <a:spcPts val="1399"/>
              </a:spcBef>
              <a:buFont typeface="Arial"/>
              <a:buNone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These plots were used to gain insights into the data and identify potential patterns or trends that could inform future decision-making. By analyzing these visualizations, you can see if there are any correlations between different variables and how they might impact the success rate.</a:t>
            </a: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1399"/>
              </a:spcBef>
              <a:buFont typeface="Arial"/>
              <a:buNone/>
              <a:defRPr/>
            </a:pPr>
            <a:endParaRPr/>
          </a:p>
          <a:p>
            <a:pPr marL="0" indent="0">
              <a:buFont typeface="Arial"/>
              <a:buNone/>
              <a:defRPr/>
            </a:pPr>
            <a:r>
              <a:rPr lang="en-US" sz="12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4" tooltip="data_visualixation"/>
              </a:rPr>
              <a:t>https://github.com/sandeep-samson/spacex_final_project/blob/e43a50e24d2a9ce54df826f14759c0750770131c/edadataviz.ipynb</a:t>
            </a:r>
            <a:endParaRPr lang="en-US"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EDA with Data Visualization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EDA with SQL notebook, as an external reference and peer-review purpose</a:t>
            </a:r>
            <a:endParaRPr/>
          </a:p>
          <a:p>
            <a:pPr marL="0" indent="0">
              <a:buFont typeface="Arial"/>
              <a:buNone/>
              <a:defRPr/>
            </a:pPr>
            <a:endParaRPr lang="en-US"/>
          </a:p>
          <a:p>
            <a:pPr>
              <a:defRPr/>
            </a:pPr>
            <a:endParaRPr lang="en-US"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EDA with SQL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13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map objects such as markers, circles, lines, etc. you created and added to a folium map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objects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endParaRPr lang="en-US"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plots/graphs and interactions you have added to a dashboard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plots and interactions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 Dash lab, as an external reference and peer-review purpose</a:t>
            </a:r>
            <a:endParaRPr/>
          </a:p>
          <a:p>
            <a:pPr>
              <a:defRPr/>
            </a:pPr>
            <a:endParaRPr lang="en-US"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>
                <a:solidFill>
                  <a:srgbClr val="0B49CB"/>
                </a:solidFill>
                <a:latin typeface="Abadi"/>
              </a:rPr>
              <a:t>Plotly</a:t>
            </a:r>
            <a:r>
              <a:rPr lang="en-US">
                <a:solidFill>
                  <a:srgbClr val="0B49CB"/>
                </a:solidFill>
                <a:latin typeface="Abadi"/>
              </a:rPr>
              <a:t> Dash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15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how you built, evaluated, improved, and found the best performing classification model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present your model development process using key phrases and flowchart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/>
          </a:p>
          <a:p>
            <a:pPr>
              <a:defRPr/>
            </a:pPr>
            <a:endParaRPr lang="en-US"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 bwMode="auto"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results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analytics demo in screenshots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results</a:t>
            </a:r>
            <a:endParaRPr/>
          </a:p>
          <a:p>
            <a:pPr lvl="1">
              <a:defRPr/>
            </a:pPr>
            <a:endParaRPr lang="en-US" sz="1800"/>
          </a:p>
          <a:p>
            <a:pPr marL="457200" lvl="1" indent="0">
              <a:buNone/>
              <a:defRPr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16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Results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797969" y="2529745"/>
            <a:ext cx="1136727" cy="366119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Section 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18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 bwMode="auto"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/>
          </a:p>
        </p:txBody>
      </p:sp>
      <p:sp>
        <p:nvSpPr>
          <p:cNvPr id="4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19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 bwMode="auto"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/>
          </a:p>
        </p:txBody>
      </p:sp>
      <p:sp>
        <p:nvSpPr>
          <p:cNvPr id="4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Payload vs. Launch Site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 anchor="ctr">
            <a:normAutofit/>
          </a:bodyPr>
          <a:lstStyle/>
          <a:p>
            <a:pPr>
              <a:defRPr/>
            </a:pPr>
            <a:fld id="{5075537C-CA84-1446-933C-8E9D027F9201}" type="slidenum">
              <a:rPr lang="en-US"/>
              <a:t>2</a:t>
            </a:fld>
            <a:endParaRPr lang="en-US"/>
          </a:p>
        </p:txBody>
      </p:sp>
      <p:sp>
        <p:nvSpPr>
          <p:cNvPr id="10" name="Content Placeholder 2"/>
          <p:cNvSpPr txBox="1"/>
          <p:nvPr/>
        </p:nvSpPr>
        <p:spPr bwMode="auto"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/>
          </a:p>
        </p:txBody>
      </p:sp>
      <p:sp>
        <p:nvSpPr>
          <p:cNvPr id="19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Outline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 bwMode="auto"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 type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/>
          </a:p>
        </p:txBody>
      </p:sp>
      <p:sp>
        <p:nvSpPr>
          <p:cNvPr id="4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 bwMode="auto"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Flight number vs. Orbit type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/>
          </a:p>
        </p:txBody>
      </p:sp>
      <p:sp>
        <p:nvSpPr>
          <p:cNvPr id="4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 bwMode="auto"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payload vs. orbit type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/>
          </a:p>
        </p:txBody>
      </p:sp>
      <p:sp>
        <p:nvSpPr>
          <p:cNvPr id="4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 bwMode="auto"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of yearly average success rate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/>
          </a:p>
        </p:txBody>
      </p:sp>
      <p:sp>
        <p:nvSpPr>
          <p:cNvPr id="4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Launch Success Yearly Trend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names of the unique launch sites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All Launch Site Names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Find 5 records where launch sites begin with `CCA`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Launch Site Names Begin with 'CCA'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payload carried by boosters from NASA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Total Payload Mass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average payload mass carried by booster version F9 v1.1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Average Payload Mass by F9 v1.1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29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/>
          </a:p>
        </p:txBody>
      </p:sp>
      <p:sp>
        <p:nvSpPr>
          <p:cNvPr id="8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/>
              <a:t>3</a:t>
            </a:fld>
            <a:endParaRPr lang="en-US"/>
          </a:p>
        </p:txBody>
      </p:sp>
      <p:sp>
        <p:nvSpPr>
          <p:cNvPr id="10" name="Content Placeholder 2"/>
          <p:cNvSpPr txBox="1"/>
          <p:nvPr/>
        </p:nvSpPr>
        <p:spPr bwMode="auto">
          <a:xfrm flipH="0" flipV="0">
            <a:off x="1034348" y="2684971"/>
            <a:ext cx="10326708" cy="3340600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methodologies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217793" indent="-217793">
              <a:buFont typeface="Arial"/>
              <a:buAutoNum type="arabicPeriod"/>
              <a:defRPr/>
            </a:pPr>
            <a:r>
              <a:rPr sz="1200" b="1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Tree-based Hyperparameter Tuning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: The user employed a tree-based approach (e.g., Random Forest) using GridSearchCV to tune hyperparameters. The best parameters were determined based on the validation set.</a:t>
            </a:r>
            <a:endParaRPr>
              <a:solidFill>
                <a:schemeClr val="tx1"/>
              </a:solidFill>
            </a:endParaRPr>
          </a:p>
          <a:p>
            <a:pPr marL="217793" indent="-217793">
              <a:lnSpc>
                <a:spcPct val="100000"/>
              </a:lnSpc>
              <a:spcBef>
                <a:spcPts val="1399"/>
              </a:spcBef>
              <a:buFont typeface="Arial"/>
              <a:buAutoNum type="arabicPeriod"/>
              <a:defRPr/>
            </a:pPr>
            <a:r>
              <a:rPr sz="1200" b="1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Logistic Regression Hyperparameter Tuning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: Another instance of hyperparameter tuning was conducted for logistic regression, also utilizing GridSearchCV.</a:t>
            </a:r>
            <a:endParaRPr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all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217793" indent="-217793">
              <a:buFont typeface="Arial"/>
              <a:buAutoNum type="arabicPeriod"/>
              <a:defRPr/>
            </a:pPr>
            <a:r>
              <a:rPr sz="1200" b="1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Tree-based Model Accuracy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: The accuracy of the tree-based model on the test data was approximately 0.8333333 (rounded to 4 decimal places).</a:t>
            </a:r>
            <a:endParaRPr>
              <a:solidFill>
                <a:schemeClr val="tx1"/>
              </a:solidFill>
            </a:endParaRPr>
          </a:p>
          <a:p>
            <a:pPr marL="217793" indent="-217793">
              <a:lnSpc>
                <a:spcPct val="100000"/>
              </a:lnSpc>
              <a:spcBef>
                <a:spcPts val="1399"/>
              </a:spcBef>
              <a:buFont typeface="Arial"/>
              <a:buAutoNum type="arabicPeriod"/>
              <a:defRPr/>
            </a:pPr>
            <a:r>
              <a:rPr sz="1200" b="1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Logistic Regression Hyperparameter Tuning Results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: The best parameters for logistic regression were determined as {'C': 0.01, 'penalty': 'l2', 'solver': 'lbfgs'}, and the corresponding accuracy on the test data was around 0.8464285714285713 (rounded to 4 decimal places).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19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30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number of successful and failure mission outcomes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31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 which have carried the maximum payload mass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Boosters Carried Maximum Payload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32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2015 Launch Records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33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/>
          </a:p>
        </p:txBody>
      </p:sp>
      <p:sp>
        <p:nvSpPr>
          <p:cNvPr id="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 bwMode="auto">
          <a:xfrm>
            <a:off x="797969" y="2529745"/>
            <a:ext cx="1136727" cy="366119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Section 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35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/>
          </a:p>
          <a:p>
            <a:pPr>
              <a:defRPr/>
            </a:pPr>
            <a:endParaRPr lang="en-US"/>
          </a:p>
        </p:txBody>
      </p:sp>
      <p:sp>
        <p:nvSpPr>
          <p:cNvPr id="2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&lt;Folium Map Screenshot 1&gt;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36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  <a:defRPr/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&lt;Folium Map Screenshot 2&gt;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37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8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&lt;Folium Map Screenshot 3&gt;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797969" y="2529745"/>
            <a:ext cx="1136727" cy="366119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Section 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39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8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&lt;Dashboard Screenshot 1&gt;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/>
              <a:t>4</a:t>
            </a:fld>
            <a:endParaRPr lang="en-US"/>
          </a:p>
        </p:txBody>
      </p:sp>
      <p:sp>
        <p:nvSpPr>
          <p:cNvPr id="19" name="Title 1"/>
          <p:cNvSpPr txBox="1"/>
          <p:nvPr/>
        </p:nvSpPr>
        <p:spPr bwMode="auto"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 bwMode="auto">
          <a:xfrm flipH="0" flipV="0">
            <a:off x="958695" y="1631509"/>
            <a:ext cx="10399484" cy="4074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Project background and context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Based on the provided code and text, it appears that this is a Dash application for exploring SpaceX launch data. The goal of the project is to analyze the success rate of Falcon 9 rocket launches based on various factors such as payload range, launch site, and booster version category.</a:t>
            </a:r>
            <a:endParaRPr>
              <a:solidFill>
                <a:schemeClr val="tx1"/>
              </a:solidFill>
            </a:endParaRPr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The code defines several components:</a:t>
            </a:r>
            <a:endParaRPr>
              <a:solidFill>
                <a:schemeClr val="tx1"/>
              </a:solidFill>
            </a:endParaRPr>
          </a:p>
          <a:p>
            <a:pPr marL="217793" indent="-217793">
              <a:buFont typeface="Arial"/>
              <a:buAutoNum type="arabicPeriod"/>
              <a:defRPr/>
            </a:pP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A dropdown menu (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site-dropdown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) for selecting a specific launch site or showing all sites.</a:t>
            </a:r>
            <a:endParaRPr>
              <a:solidFill>
                <a:schemeClr val="tx1"/>
              </a:solidFill>
            </a:endParaRPr>
          </a:p>
          <a:p>
            <a:pPr marL="217793" indent="-217793">
              <a:buFont typeface="Arial"/>
              <a:buAutoNum type="arabicPeriod"/>
              <a:defRPr/>
            </a:pP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A pie chart (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success-pie-chart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) to display the total successful launches count for all sites or for a selected site.</a:t>
            </a:r>
            <a:endParaRPr>
              <a:solidFill>
                <a:schemeClr val="tx1"/>
              </a:solidFill>
            </a:endParaRPr>
          </a:p>
          <a:p>
            <a:pPr marL="217793" indent="-217793">
              <a:spcBef>
                <a:spcPts val="1399"/>
              </a:spcBef>
              <a:buFont typeface="Arial"/>
              <a:buAutoNum type="arabicPeriod"/>
              <a:defRPr/>
            </a:pP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A scatter plot (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success-payload-scatter-chart</a:t>
            </a: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) to show the correlation between payload and launch success.</a:t>
            </a:r>
            <a:endParaRPr>
              <a:solidFill>
                <a:schemeClr val="tx1"/>
              </a:solidFill>
            </a:endParaRPr>
          </a:p>
          <a:p>
            <a:pPr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Problems you want to find answers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Font typeface="Arial"/>
              <a:buNone/>
              <a:defRPr/>
            </a:pP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Based on the provided code and text, it seems that the project aims to solve several problems:</a:t>
            </a:r>
            <a:endParaRPr>
              <a:solidFill>
                <a:schemeClr val="tx1"/>
              </a:solidFill>
            </a:endParaRPr>
          </a:p>
          <a:p>
            <a:pPr marL="217793" indent="-217793">
              <a:buFont typeface="Arial"/>
              <a:buAutoNum type="arabicPeriod"/>
              <a:defRPr/>
            </a:pP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How to analyze the success rate of Falcon 9 rocket launches based on various factors such as payload range, launch site, and booster version category.</a:t>
            </a:r>
            <a:endParaRPr>
              <a:solidFill>
                <a:schemeClr val="tx1"/>
              </a:solidFill>
            </a:endParaRPr>
          </a:p>
          <a:p>
            <a:pPr marL="217793" indent="-217793">
              <a:buFont typeface="Arial"/>
              <a:buAutoNum type="arabicPeriod"/>
              <a:defRPr/>
            </a:pP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How to predict whether the first stage will land, given data from preceding labs.</a:t>
            </a:r>
            <a:endParaRPr>
              <a:solidFill>
                <a:schemeClr val="tx1"/>
              </a:solidFill>
            </a:endParaRPr>
          </a:p>
          <a:p>
            <a:pPr marL="217793" indent="-217793">
              <a:spcBef>
                <a:spcPts val="1399"/>
              </a:spcBef>
              <a:buFont typeface="Arial"/>
              <a:buAutoNum type="arabicPeriod"/>
              <a:defRPr/>
            </a:pPr>
            <a:r>
              <a:rPr sz="12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How to use this information to determine the cost of a launch, which may help in bidding against SpaceX for rocket launches.</a:t>
            </a:r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40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defRPr/>
            </a:pPr>
            <a:endParaRPr lang="en-US"/>
          </a:p>
        </p:txBody>
      </p:sp>
      <p:sp>
        <p:nvSpPr>
          <p:cNvPr id="8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&lt;Dashboard Screenshot 2&gt;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41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3&gt; title with an appropriate title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2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&lt;Dashboard Screenshot 3&gt;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797969" y="2529745"/>
            <a:ext cx="1136727" cy="366119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Section 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43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 bwMode="auto"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Find which model has the highest classification accuracy</a:t>
            </a:r>
            <a:endParaRPr/>
          </a:p>
        </p:txBody>
      </p:sp>
      <p:sp>
        <p:nvSpPr>
          <p:cNvPr id="9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44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 bwMode="auto"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confusion matrix of the best performing model with an explanation </a:t>
            </a:r>
            <a:endParaRPr/>
          </a:p>
        </p:txBody>
      </p:sp>
      <p:sp>
        <p:nvSpPr>
          <p:cNvPr id="9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Confusion Matrix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45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 bwMode="auto"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Point 1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Point 2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Point 3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Point 4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…</a:t>
            </a:r>
            <a:endParaRPr/>
          </a:p>
        </p:txBody>
      </p:sp>
      <p:sp>
        <p:nvSpPr>
          <p:cNvPr id="9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46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 bwMode="auto"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/>
          </a:p>
        </p:txBody>
      </p:sp>
      <p:sp>
        <p:nvSpPr>
          <p:cNvPr id="11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Appendix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50" advClick="1">
        <p:push dir="u"/>
      </p:transition>
    </mc:Choice>
    <mc:Fallback>
      <p:transition spd="med" advClick="1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 bwMode="auto">
          <a:xfrm>
            <a:off x="9448799" y="6356350"/>
            <a:ext cx="2743200" cy="365125"/>
          </a:xfrm>
        </p:spPr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5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 bwMode="auto">
          <a:xfrm>
            <a:off x="765312" y="2812773"/>
            <a:ext cx="1136727" cy="366119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Section 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6</a:t>
            </a:fld>
            <a:endParaRPr lang="en-US"/>
          </a:p>
        </p:txBody>
      </p:sp>
      <p:sp>
        <p:nvSpPr>
          <p:cNvPr id="7" name="Content Placeholder 2"/>
          <p:cNvSpPr txBox="1"/>
          <p:nvPr/>
        </p:nvSpPr>
        <p:spPr bwMode="auto"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rgbClr val="0070C0"/>
                </a:solidFill>
                <a:latin typeface="IBM Plex Mono Tex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  <a:defRPr/>
            </a:pPr>
            <a:r>
              <a:rPr lang="en-US" sz="8800">
                <a:solidFill>
                  <a:srgbClr val="0B49CB"/>
                </a:solidFill>
                <a:latin typeface="Abadi"/>
              </a:rPr>
              <a:t>Executive Summary</a:t>
            </a:r>
            <a:endParaRPr/>
          </a:p>
          <a:p>
            <a:pPr>
              <a:lnSpc>
                <a:spcPct val="120000"/>
              </a:lnSpc>
              <a:spcBef>
                <a:spcPts val="1400"/>
              </a:spcBef>
              <a:defRPr/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/>
          </a:p>
          <a:p>
            <a:pPr lvl="1">
              <a:lnSpc>
                <a:spcPct val="120000"/>
              </a:lnSpc>
              <a:spcBef>
                <a:spcPts val="1400"/>
              </a:spcBef>
              <a:defRPr/>
            </a:pP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/>
          </a:p>
          <a:p>
            <a:pPr>
              <a:lnSpc>
                <a:spcPct val="120000"/>
              </a:lnSpc>
              <a:spcBef>
                <a:spcPts val="1400"/>
              </a:spcBef>
              <a:defRPr/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/>
          </a:p>
          <a:p>
            <a:pPr lvl="1">
              <a:lnSpc>
                <a:spcPct val="120000"/>
              </a:lnSpc>
              <a:spcBef>
                <a:spcPts val="1400"/>
              </a:spcBef>
              <a:defRPr/>
            </a:pP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/>
          </a:p>
          <a:p>
            <a:pPr>
              <a:lnSpc>
                <a:spcPct val="120000"/>
              </a:lnSpc>
              <a:spcBef>
                <a:spcPts val="1400"/>
              </a:spcBef>
              <a:defRPr/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/>
          </a:p>
          <a:p>
            <a:pPr>
              <a:lnSpc>
                <a:spcPct val="120000"/>
              </a:lnSpc>
              <a:spcBef>
                <a:spcPts val="1400"/>
              </a:spcBef>
              <a:defRPr/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/>
          </a:p>
          <a:p>
            <a:pPr>
              <a:lnSpc>
                <a:spcPct val="120000"/>
              </a:lnSpc>
              <a:spcBef>
                <a:spcPts val="1400"/>
              </a:spcBef>
              <a:defRPr/>
            </a:pPr>
            <a:r>
              <a:rPr lang="en-US" sz="880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/>
          </a:p>
          <a:p>
            <a:pPr lvl="1">
              <a:lnSpc>
                <a:spcPct val="120000"/>
              </a:lnSpc>
              <a:spcBef>
                <a:spcPts val="1400"/>
              </a:spcBef>
              <a:defRPr/>
            </a:pP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/>
          </a:p>
          <a:p>
            <a:pPr>
              <a:lnSpc>
                <a:spcPct val="120000"/>
              </a:lnSpc>
              <a:spcBef>
                <a:spcPts val="1400"/>
              </a:spcBef>
              <a:defRPr/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Methodology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 bwMode="auto"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sets were collected. 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collection process use key phrases and flowcharts</a:t>
            </a:r>
            <a:endParaRPr/>
          </a:p>
          <a:p>
            <a:pPr marL="0" indent="0">
              <a:buNone/>
              <a:defRPr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Data Collection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8</a:t>
            </a:fld>
            <a:endParaRPr lang="en-US"/>
          </a:p>
        </p:txBody>
      </p:sp>
      <p:pic>
        <p:nvPicPr>
          <p:cNvPr id="2028849929" name=""/>
          <p:cNvPicPr>
            <a:picLocks noChangeAspect="1"/>
          </p:cNvPicPr>
          <p:nvPr>
            <p:ph idx="4294967295"/>
          </p:nvPr>
        </p:nvPicPr>
        <p:blipFill>
          <a:blip r:embed="rId4"/>
          <a:stretch/>
        </p:blipFill>
        <p:spPr bwMode="auto">
          <a:xfrm rot="0">
            <a:off x="5910260" y="3337666"/>
            <a:ext cx="5460999" cy="111611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 bwMode="auto">
          <a:xfrm>
            <a:off x="820738" y="1800225"/>
            <a:ext cx="4640263" cy="4225925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50000" lnSpcReduction="10000"/>
          </a:bodyPr>
          <a:lstStyle/>
          <a:p>
            <a:pPr marL="0" indent="0">
              <a:buFont typeface="Arial"/>
              <a:buNone/>
              <a:defRPr/>
            </a:pPr>
            <a:r>
              <a:rPr sz="18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Data Collection Overview</a:t>
            </a:r>
            <a:endParaRPr sz="1600">
              <a:solidFill>
                <a:schemeClr val="tx1"/>
              </a:solidFill>
            </a:endParaRPr>
          </a:p>
          <a:p>
            <a:pPr marL="0" indent="0">
              <a:buFont typeface="Arial"/>
              <a:buNone/>
              <a:defRPr/>
            </a:pPr>
            <a:r>
              <a:rPr sz="16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In this flowchart:</a:t>
            </a:r>
            <a:endParaRPr sz="1600" b="0" i="0" u="none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marL="228806" indent="-228806">
              <a:buFont typeface="Arial"/>
              <a:buAutoNum type="arabicPeriod"/>
              <a:defRPr/>
            </a:pPr>
            <a:r>
              <a:rPr sz="16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The user requests data from the SpaceX API.</a:t>
            </a:r>
            <a:endParaRPr sz="1600">
              <a:solidFill>
                <a:schemeClr val="tx1"/>
              </a:solidFill>
            </a:endParaRPr>
          </a:p>
          <a:p>
            <a:pPr marL="228806" indent="-228806">
              <a:buFont typeface="Arial"/>
              <a:buAutoNum type="arabicPeriod"/>
              <a:defRPr/>
            </a:pPr>
            <a:r>
              <a:rPr sz="16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We make a RESTful API call to the desired endpoint (e.g., </a:t>
            </a:r>
            <a:r>
              <a:rPr sz="16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/launches</a:t>
            </a:r>
            <a:r>
              <a:rPr sz="16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) using a programming language like Python or JavaScript.</a:t>
            </a:r>
            <a:endParaRPr sz="1600">
              <a:solidFill>
                <a:schemeClr val="tx1"/>
              </a:solidFill>
            </a:endParaRPr>
          </a:p>
          <a:p>
            <a:pPr marL="228806" indent="-228806">
              <a:buFont typeface="Arial"/>
              <a:buAutoNum type="arabicPeriod"/>
              <a:defRPr/>
            </a:pPr>
            <a:r>
              <a:rPr sz="16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The API responds with a JSON object containing the requested data.</a:t>
            </a:r>
            <a:endParaRPr sz="1600">
              <a:solidFill>
                <a:schemeClr val="tx1"/>
              </a:solidFill>
            </a:endParaRPr>
          </a:p>
          <a:p>
            <a:pPr marL="228806" indent="-228806">
              <a:buFont typeface="Arial"/>
              <a:buAutoNum type="arabicPeriod"/>
              <a:defRPr/>
            </a:pPr>
            <a:r>
              <a:rPr sz="16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We parse and process this data, extracting relevant fields as needed.</a:t>
            </a:r>
            <a:endParaRPr sz="1600">
              <a:solidFill>
                <a:schemeClr val="tx1"/>
              </a:solidFill>
            </a:endParaRPr>
          </a:p>
          <a:p>
            <a:pPr marL="228806" indent="-228806">
              <a:lnSpc>
                <a:spcPct val="100000"/>
              </a:lnSpc>
              <a:spcBef>
                <a:spcPts val="1400"/>
              </a:spcBef>
              <a:buFont typeface="Arial"/>
              <a:buAutoNum type="arabicPeriod"/>
              <a:defRPr/>
            </a:pPr>
            <a:r>
              <a:rPr sz="16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Finally, we store or use the processed data for our intended purposes.</a:t>
            </a:r>
            <a:endParaRPr sz="1600" b="0" i="0" u="none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1399"/>
              </a:spcBef>
              <a:buFont typeface="Arial"/>
              <a:buNone/>
              <a:defRPr/>
            </a:pPr>
            <a:r>
              <a:rPr sz="1800" b="1" i="0" u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Key Phrases</a:t>
            </a:r>
            <a:endParaRPr sz="1800" b="1" i="0" u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sz="18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"SpaceX RESTful APIs"</a:t>
            </a:r>
            <a:endParaRPr sz="7200">
              <a:solidFill>
                <a:schemeClr val="tx1"/>
              </a:solidFill>
            </a:endParaRPr>
          </a:p>
          <a:p>
            <a:pPr>
              <a:defRPr/>
            </a:pPr>
            <a:r>
              <a:rPr sz="18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"JSON data retrieval"</a:t>
            </a:r>
            <a:endParaRPr sz="7200">
              <a:solidFill>
                <a:schemeClr val="tx1"/>
              </a:solidFill>
            </a:endParaRPr>
          </a:p>
          <a:p>
            <a:pPr>
              <a:defRPr/>
            </a:pPr>
            <a:r>
              <a:rPr sz="18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"API endpoint navigation"</a:t>
            </a:r>
            <a:endParaRPr sz="720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1399"/>
              </a:spcBef>
              <a:defRPr/>
            </a:pPr>
            <a:r>
              <a:rPr sz="1800" b="0" i="0" u="none">
                <a:solidFill>
                  <a:schemeClr val="tx1"/>
                </a:solidFill>
                <a:latin typeface="Arial"/>
                <a:ea typeface="Arial"/>
                <a:cs typeface="Arial"/>
              </a:rPr>
              <a:t>"Data parsing and processing"</a:t>
            </a:r>
            <a:endParaRPr sz="1600" b="0" i="0" u="none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/>
              <a:buNone/>
              <a:defRPr/>
            </a:pPr>
            <a:r>
              <a:rPr lang="en-US" sz="1800" b="0" i="0" u="sng" strike="noStrike" cap="none" spc="0">
                <a:solidFill>
                  <a:schemeClr val="accent3">
                    <a:lumMod val="25000"/>
                  </a:schemeClr>
                </a:solidFill>
                <a:latin typeface="Abadi"/>
                <a:ea typeface="Abadi"/>
                <a:cs typeface="Abadi"/>
                <a:hlinkClick r:id="rId5" tooltip="data collection"/>
              </a:rPr>
              <a:t>https://github.com/sandeep-samson/spacex_final_project/blob/e43a50e24d2a9ce54df826f14759c0750770131c/jupyter-labs-spacex-data-collection-api.ipynb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endParaRPr lang="en-US"/>
          </a:p>
        </p:txBody>
      </p:sp>
      <p:sp>
        <p:nvSpPr>
          <p:cNvPr id="4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Data Collection – SpaceX API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/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5075537C-CA84-1446-933C-8E9D027F9201}" type="slidenum">
              <a:rPr lang="en-US"/>
              <a:t>9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 bwMode="auto"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buFont typeface="Arial"/>
              <a:buNone/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Key Phrases:</a:t>
            </a:r>
            <a:b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Web scraping involves several key phrases such as:</a:t>
            </a:r>
            <a:endParaRPr/>
          </a:p>
          <a:p>
            <a:pPr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Crawling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: The process of automatically navigating through websites and extracting data.</a:t>
            </a:r>
            <a:endParaRPr/>
          </a:p>
          <a:p>
            <a:pPr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Scraping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: Extracting specific data from a website.</a:t>
            </a:r>
            <a:endParaRPr/>
          </a:p>
          <a:p>
            <a:pPr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Parsing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: Analyzing HTML or XML content to extract relevant information.</a:t>
            </a:r>
            <a:endParaRPr/>
          </a:p>
          <a:p>
            <a:pPr>
              <a:lnSpc>
                <a:spcPct val="100000"/>
              </a:lnSpc>
              <a:spcBef>
                <a:spcPts val="1400"/>
              </a:spcBef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Data Extraction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: Identifying and collecting specific data elements from a web page.</a:t>
            </a:r>
            <a:endParaRPr/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/>
              <a:buNone/>
              <a:defRPr/>
            </a:pPr>
            <a:r>
              <a:rPr lang="en-US" sz="1100" b="0" i="0" u="sng" strike="noStrike" cap="none" spc="0">
                <a:solidFill>
                  <a:schemeClr val="accent3">
                    <a:lumMod val="25000"/>
                  </a:schemeClr>
                </a:solidFill>
                <a:latin typeface="Abadi"/>
                <a:ea typeface="Abadi"/>
                <a:cs typeface="Abadi"/>
                <a:hlinkClick r:id="rId4" tooltip="web scraping"/>
              </a:rPr>
              <a:t>https://github.com/sandeep-samson/spacex_final_project/blob/e43a50e24d2a9ce54df826f14759c0750770131c/jupyter-labs-webscraping.ipynb</a:t>
            </a:r>
            <a:endParaRPr/>
          </a:p>
        </p:txBody>
      </p:sp>
      <p:sp>
        <p:nvSpPr>
          <p:cNvPr id="4" name="Title 1"/>
          <p:cNvSpPr txBox="1"/>
          <p:nvPr/>
        </p:nvSpPr>
        <p:spPr bwMode="auto"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 bwMode="auto"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0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</a:defRPr>
            </a:lvl1pPr>
          </a:lstStyle>
          <a:p>
            <a:pPr>
              <a:defRPr/>
            </a:pPr>
            <a:r>
              <a:rPr lang="en-US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 bwMode="auto">
          <a:xfrm>
            <a:off x="5910261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endParaRPr lang="en-US">
              <a:cs typeface="Calibri"/>
            </a:endParaRPr>
          </a:p>
        </p:txBody>
      </p:sp>
      <p:pic>
        <p:nvPicPr>
          <p:cNvPr id="1775181322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rot="0" flipH="0" flipV="0">
            <a:off x="7269160" y="1792287"/>
            <a:ext cx="2743200" cy="42068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Blank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ONLYOFFICE/8.0.1.31</Application>
  <DocSecurity>0</DocSecurity>
  <PresentationFormat>Widescreen</PresentationFormat>
  <Paragraphs>0</Paragraphs>
  <Slides>47</Slides>
  <Notes>47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subject/>
  <dc:creator>YAN Luo</dc:creator>
  <cp:keywords/>
  <dc:description/>
  <dc:identifier/>
  <dc:language/>
  <cp:lastModifiedBy/>
  <cp:revision>204</cp:revision>
  <dcterms:created xsi:type="dcterms:W3CDTF">2021-04-29T18:58:34Z</dcterms:created>
  <dcterms:modified xsi:type="dcterms:W3CDTF">2024-05-15T14:17:34Z</dcterms:modified>
  <cp:category/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